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 type="screen16x9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3">
          <p15:clr>
            <a:srgbClr val="A4A3A4"/>
          </p15:clr>
        </p15:guide>
        <p15:guide id="2" pos="295">
          <p15:clr>
            <a:srgbClr val="A4A3A4"/>
          </p15:clr>
        </p15:guide>
        <p15:guide id="3" pos="3787">
          <p15:clr>
            <a:srgbClr val="A4A3A4"/>
          </p15:clr>
        </p15:guide>
        <p15:guide id="4" orient="horz" pos="2754">
          <p15:clr>
            <a:srgbClr val="A4A3A4"/>
          </p15:clr>
        </p15:guide>
        <p15:guide id="5" pos="204">
          <p15:clr>
            <a:srgbClr val="A4A3A4"/>
          </p15:clr>
        </p15:guide>
        <p15:guide id="6" pos="521">
          <p15:clr>
            <a:srgbClr val="A4A3A4"/>
          </p15:clr>
        </p15:guide>
        <p15:guide id="7" pos="431">
          <p15:clr>
            <a:srgbClr val="A4A3A4"/>
          </p15:clr>
        </p15:guide>
        <p15:guide id="8" orient="horz" pos="486">
          <p15:clr>
            <a:srgbClr val="A4A3A4"/>
          </p15:clr>
        </p15:guide>
        <p15:guide id="9" orient="horz" pos="758">
          <p15:clr>
            <a:srgbClr val="A4A3A4"/>
          </p15:clr>
        </p15:guide>
        <p15:guide id="10" orient="horz" pos="804">
          <p15:clr>
            <a:srgbClr val="A4A3A4"/>
          </p15:clr>
        </p15:guide>
        <p15:guide id="11" orient="horz" pos="10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tuWX9m+XH6no81TITSYB5O3FF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9E20D9-41F4-4E58-8257-02363F7C9DB9}">
  <a:tblStyle styleId="{829E20D9-41F4-4E58-8257-02363F7C9DB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/>
    <p:restoredTop sz="94656"/>
  </p:normalViewPr>
  <p:slideViewPr>
    <p:cSldViewPr snapToGrid="0">
      <p:cViewPr varScale="1">
        <p:scale>
          <a:sx n="143" d="100"/>
          <a:sy n="143" d="100"/>
        </p:scale>
        <p:origin x="1096" y="184"/>
      </p:cViewPr>
      <p:guideLst>
        <p:guide orient="horz" pos="123"/>
        <p:guide pos="295"/>
        <p:guide pos="3787"/>
        <p:guide orient="horz" pos="2754"/>
        <p:guide pos="204"/>
        <p:guide pos="521"/>
        <p:guide pos="431"/>
        <p:guide orient="horz" pos="486"/>
        <p:guide orient="horz" pos="758"/>
        <p:guide orient="horz" pos="804"/>
        <p:guide orient="horz" pos="10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5838" y="0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0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45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22b23d81b674a1c_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322b23d81b674a1c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4b3ea360d_0_2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114b3ea360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9" descr="D:\2016_서울대\02_콘텐츠개발\02_기획\01_과정기획\02_교양강좌\PPT템플릿\2차 수정\[교양강좌,교수강의]PPT템플릿_타입B_수정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>
  <p:cSld name="3_사용자 지정 레이아웃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  <a:def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0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1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  <a:def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9" name="Google Shape;19;p31"/>
          <p:cNvSpPr txBox="1"/>
          <p:nvPr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2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200" b="0" i="0" u="none" strike="noStrike" cap="none" dirty="0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2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  <a:def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2"/>
          <p:cNvSpPr txBox="1"/>
          <p:nvPr/>
        </p:nvSpPr>
        <p:spPr>
          <a:xfrm>
            <a:off x="335760" y="4835723"/>
            <a:ext cx="648072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Stuart Russell &amp; Peter Norvig (2021), Artificial Intelligence: A Modern Approach (4th Edition)</a:t>
            </a:r>
            <a:endParaRPr sz="1100">
              <a:solidFill>
                <a:srgbClr val="55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29019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8"/>
          <p:cNvPicPr preferRelativeResize="0"/>
          <p:nvPr/>
        </p:nvPicPr>
        <p:blipFill rotWithShape="1">
          <a:blip r:embed="rId6">
            <a:alphaModFix/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hjeong@bi.snu.ac.k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zA3qZR_T-S8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s://www.youtube.com/watch?v=7a6GrKqOxeU" TargetMode="External"/><Relationship Id="rId7" Type="http://schemas.openxmlformats.org/officeDocument/2006/relationships/hyperlink" Target="https://www.youtube.com/watch?v=3KNVx1ciN_g" TargetMode="External"/><Relationship Id="rId12" Type="http://schemas.openxmlformats.org/officeDocument/2006/relationships/hyperlink" Target="https://www.youtube.com/watch?v=AIpXjFwVdI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kSLJriaOumA" TargetMode="External"/><Relationship Id="rId11" Type="http://schemas.openxmlformats.org/officeDocument/2006/relationships/hyperlink" Target="https://www.youtube.com/watch?v=WcbGRBPkrps" TargetMode="External"/><Relationship Id="rId5" Type="http://schemas.openxmlformats.org/officeDocument/2006/relationships/hyperlink" Target="https://www.youtube.com/watch?v=n0PQqsaGMhs" TargetMode="External"/><Relationship Id="rId10" Type="http://schemas.openxmlformats.org/officeDocument/2006/relationships/hyperlink" Target="https://www.youtube.com/watch?v=gbIDPqb_2iM" TargetMode="External"/><Relationship Id="rId4" Type="http://schemas.openxmlformats.org/officeDocument/2006/relationships/hyperlink" Target="https://www.youtube.com/watch?v=D5VN56jQMWM&amp;t=18s" TargetMode="External"/><Relationship Id="rId9" Type="http://schemas.openxmlformats.org/officeDocument/2006/relationships/hyperlink" Target="https://www.youtube.com/watch?v=TnUYcTuZJpM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openai.com/blog/gpt-3-apps/" TargetMode="External"/><Relationship Id="rId7" Type="http://schemas.openxmlformats.org/officeDocument/2006/relationships/hyperlink" Target="https://openai.com/blog/dall-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epmind.com/blog/article/alphafold-a-solution-to-a-50-year-old-grand-challenge-in-biology" TargetMode="External"/><Relationship Id="rId5" Type="http://schemas.openxmlformats.org/officeDocument/2006/relationships/hyperlink" Target="https://ai.googleblog.com/2018/06/scalable-deep-reinforcement-learning.html" TargetMode="External"/><Relationship Id="rId4" Type="http://schemas.openxmlformats.org/officeDocument/2006/relationships/hyperlink" Target="https://deepmind.com/blog/article/alphastar-mastering-real-time-strategy-game-starcraft-i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imacode.github.io/aima-exercis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snu-ai-2022-spring-syllabus" TargetMode="External"/><Relationship Id="rId4" Type="http://schemas.openxmlformats.org/officeDocument/2006/relationships/hyperlink" Target="https://bit.ly/snu-ai-2022-spring-cours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 txBox="1"/>
          <p:nvPr/>
        </p:nvSpPr>
        <p:spPr>
          <a:xfrm>
            <a:off x="467544" y="771550"/>
            <a:ext cx="6258070" cy="63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/>
          </a:p>
        </p:txBody>
      </p:sp>
      <p:sp>
        <p:nvSpPr>
          <p:cNvPr id="29" name="Google Shape;29;p1"/>
          <p:cNvSpPr txBox="1"/>
          <p:nvPr/>
        </p:nvSpPr>
        <p:spPr>
          <a:xfrm>
            <a:off x="467544" y="1535795"/>
            <a:ext cx="568200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1차시 : Introduction</a:t>
            </a:r>
            <a:endParaRPr/>
          </a:p>
        </p:txBody>
      </p:sp>
      <p:sp>
        <p:nvSpPr>
          <p:cNvPr id="30" name="Google Shape;30;p1"/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ED925A-8B06-DA45-8256-F52DCC163BA3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7</a:t>
            </a:r>
            <a:r>
              <a:rPr kumimoji="1" lang="ko-KR" altLang="en-US" sz="2800" b="1" dirty="0">
                <a:latin typeface="+mj-lt"/>
              </a:rPr>
              <a:t>일 화요일 </a:t>
            </a:r>
            <a:r>
              <a:rPr kumimoji="1" lang="en-US" altLang="ko-KR" sz="2800" b="1" dirty="0">
                <a:latin typeface="+mj-lt"/>
              </a:rPr>
              <a:t>1</a:t>
            </a:r>
            <a:r>
              <a:rPr kumimoji="1" lang="ko-KR" altLang="en-US" sz="2800" b="1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Outline (Lecture 1)</a:t>
            </a:r>
            <a:endParaRPr/>
          </a:p>
        </p:txBody>
      </p:sp>
      <p:sp>
        <p:nvSpPr>
          <p:cNvPr id="98" name="Google Shape;98;p8"/>
          <p:cNvSpPr/>
          <p:nvPr/>
        </p:nvSpPr>
        <p:spPr>
          <a:xfrm>
            <a:off x="438200" y="1059582"/>
            <a:ext cx="7657200" cy="3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What Is AI?   			 	</a:t>
            </a:r>
            <a:endParaRPr dirty="0"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 Foundations of AI   			</a:t>
            </a:r>
            <a:endParaRPr dirty="0"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 History of AI  				</a:t>
            </a:r>
            <a:endParaRPr dirty="0"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1.4 State of the Art    				</a:t>
            </a:r>
            <a:endParaRPr dirty="0"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   				  					  	</a:t>
            </a:r>
            <a:endParaRPr sz="24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9" name="Google Shape;99;p8"/>
          <p:cNvCxnSpPr/>
          <p:nvPr/>
        </p:nvCxnSpPr>
        <p:spPr>
          <a:xfrm>
            <a:off x="3565477" y="1419622"/>
            <a:ext cx="3744416" cy="0"/>
          </a:xfrm>
          <a:prstGeom prst="straightConnector1">
            <a:avLst/>
          </a:prstGeom>
          <a:noFill/>
          <a:ln w="28575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00" name="Google Shape;100;p8"/>
          <p:cNvCxnSpPr/>
          <p:nvPr/>
        </p:nvCxnSpPr>
        <p:spPr>
          <a:xfrm>
            <a:off x="4213549" y="1995686"/>
            <a:ext cx="3096344" cy="0"/>
          </a:xfrm>
          <a:prstGeom prst="straightConnector1">
            <a:avLst/>
          </a:prstGeom>
          <a:noFill/>
          <a:ln w="28575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01" name="Google Shape;101;p8"/>
          <p:cNvCxnSpPr/>
          <p:nvPr/>
        </p:nvCxnSpPr>
        <p:spPr>
          <a:xfrm>
            <a:off x="3637485" y="2499742"/>
            <a:ext cx="3672408" cy="0"/>
          </a:xfrm>
          <a:prstGeom prst="straightConnector1">
            <a:avLst/>
          </a:prstGeom>
          <a:noFill/>
          <a:ln w="28575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02" name="Google Shape;102;p8"/>
          <p:cNvCxnSpPr/>
          <p:nvPr/>
        </p:nvCxnSpPr>
        <p:spPr>
          <a:xfrm>
            <a:off x="3817505" y="3075806"/>
            <a:ext cx="3492388" cy="0"/>
          </a:xfrm>
          <a:prstGeom prst="straightConnector1">
            <a:avLst/>
          </a:prstGeom>
          <a:noFill/>
          <a:ln w="28575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03" name="Google Shape;103;p8"/>
          <p:cNvCxnSpPr/>
          <p:nvPr/>
        </p:nvCxnSpPr>
        <p:spPr>
          <a:xfrm>
            <a:off x="2701381" y="3651870"/>
            <a:ext cx="4608512" cy="0"/>
          </a:xfrm>
          <a:prstGeom prst="straightConnector1">
            <a:avLst/>
          </a:prstGeom>
          <a:noFill/>
          <a:ln w="28575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04" name="Google Shape;104;p8"/>
          <p:cNvSpPr txBox="1"/>
          <p:nvPr/>
        </p:nvSpPr>
        <p:spPr>
          <a:xfrm>
            <a:off x="7309893" y="1059582"/>
            <a:ext cx="576064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10</a:t>
            </a:r>
            <a:endParaRPr dirty="0"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539552" y="2067694"/>
            <a:ext cx="568200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1.1. What Is AI?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1.1 What Is AI? (1/6)</a:t>
            </a:r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body" idx="1"/>
          </p:nvPr>
        </p:nvSpPr>
        <p:spPr>
          <a:xfrm>
            <a:off x="467544" y="771550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  <a:latin typeface="Times"/>
                <a:ea typeface="Times"/>
                <a:cs typeface="Times"/>
                <a:sym typeface="Times"/>
              </a:rPr>
              <a:t>Approaches to AI</a:t>
            </a:r>
            <a:endParaRPr/>
          </a:p>
        </p:txBody>
      </p:sp>
      <p:graphicFrame>
        <p:nvGraphicFramePr>
          <p:cNvPr id="119" name="Google Shape;119;p10"/>
          <p:cNvGraphicFramePr/>
          <p:nvPr/>
        </p:nvGraphicFramePr>
        <p:xfrm>
          <a:off x="539552" y="1456918"/>
          <a:ext cx="8185250" cy="3131050"/>
        </p:xfrm>
        <a:graphic>
          <a:graphicData uri="http://schemas.openxmlformats.org/drawingml/2006/table">
            <a:tbl>
              <a:tblPr firstRow="1" bandRow="1">
                <a:noFill/>
                <a:tableStyleId>{829E20D9-41F4-4E58-8257-02363F7C9DB9}</a:tableStyleId>
              </a:tblPr>
              <a:tblGrid>
                <a:gridCol w="437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Thinking Humanly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new  effort to make computers think . . . </a:t>
                      </a:r>
                      <a:r>
                        <a:rPr lang="en-US" sz="1400" b="0" i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machines with minds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Automation of activities … human thinking, such as decision making and problem solving.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Thinking Rationally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study of mental faculties through the use of computational models.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study of the computation that make it possible to perceive, reason, and act.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Acting Humanly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art of creating machines that perform functions that require intelligence when performed by people.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study of how to make computers do things at which, at the moment, people are better.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Acting Rationally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Artificial intelligence is the study of the design of intelligent agents.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⮚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 is concerned with intelligent behavior in artifacts.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1.1 What Is AI? (2/6)</a:t>
            </a:r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1"/>
          </p:nvPr>
        </p:nvSpPr>
        <p:spPr>
          <a:xfrm>
            <a:off x="467543" y="843558"/>
            <a:ext cx="8478775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1) Acting humanly: The </a:t>
            </a:r>
            <a:r>
              <a:rPr lang="en-US">
                <a:solidFill>
                  <a:srgbClr val="C00000"/>
                </a:solidFill>
                <a:latin typeface="Times"/>
                <a:ea typeface="Times"/>
                <a:cs typeface="Times"/>
                <a:sym typeface="Times"/>
              </a:rPr>
              <a:t>Turing test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approach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Build a machine that </a:t>
            </a:r>
            <a:r>
              <a:rPr lang="en-US" sz="1800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behaves intelligently </a:t>
            </a:r>
            <a:r>
              <a:rPr lang="en-US" sz="1800">
                <a:latin typeface="Times"/>
                <a:ea typeface="Times"/>
                <a:cs typeface="Times"/>
                <a:sym typeface="Times"/>
              </a:rPr>
              <a:t>like humans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Char char="■"/>
            </a:pPr>
            <a:r>
              <a:rPr lang="en-US" sz="1600">
                <a:solidFill>
                  <a:srgbClr val="C00000"/>
                </a:solidFill>
                <a:latin typeface="Times"/>
                <a:ea typeface="Times"/>
                <a:cs typeface="Times"/>
                <a:sym typeface="Times"/>
              </a:rPr>
              <a:t>Turing test </a:t>
            </a:r>
            <a:r>
              <a:rPr lang="en-US" sz="1600">
                <a:latin typeface="Times"/>
                <a:ea typeface="Times"/>
                <a:cs typeface="Times"/>
                <a:sym typeface="Times"/>
              </a:rPr>
              <a:t>or </a:t>
            </a:r>
            <a:r>
              <a:rPr lang="en-US" sz="1600">
                <a:solidFill>
                  <a:srgbClr val="C00000"/>
                </a:solidFill>
                <a:latin typeface="Times"/>
                <a:ea typeface="Times"/>
                <a:cs typeface="Times"/>
                <a:sym typeface="Times"/>
              </a:rPr>
              <a:t>imitation game </a:t>
            </a:r>
            <a:r>
              <a:rPr lang="en-US" sz="1600">
                <a:latin typeface="Times"/>
                <a:ea typeface="Times"/>
                <a:cs typeface="Times"/>
                <a:sym typeface="Times"/>
              </a:rPr>
              <a:t>(1950): operational definition of intelligence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1400" i="1">
                <a:latin typeface="Times"/>
                <a:ea typeface="Times"/>
                <a:cs typeface="Times"/>
                <a:sym typeface="Times"/>
              </a:rPr>
              <a:t>A computer passes the test if a human interrogator, after posing some written questions, cannot tell whether the written responses come from a person or a computer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latin typeface="Times"/>
                <a:ea typeface="Times"/>
                <a:cs typeface="Times"/>
                <a:sym typeface="Times"/>
              </a:rPr>
              <a:t>Predicted that by the year 2000, a machine might have a 30% chance of fooling a lay person for 5 minutes</a:t>
            </a:r>
            <a:endParaRPr sz="1200" i="1">
              <a:latin typeface="Times"/>
              <a:ea typeface="Times"/>
              <a:cs typeface="Times"/>
              <a:sym typeface="Times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-US" sz="1800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Key capabilities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FF"/>
              </a:buClr>
              <a:buSzPts val="1400"/>
              <a:buChar char="■"/>
            </a:pPr>
            <a:r>
              <a:rPr lang="en-US" sz="1400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Natural language processing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FF"/>
              </a:buClr>
              <a:buSzPts val="1400"/>
              <a:buChar char="■"/>
            </a:pPr>
            <a:r>
              <a:rPr lang="en-US" sz="1400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Knowledge representation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FF"/>
              </a:buClr>
              <a:buSzPts val="1400"/>
              <a:buChar char="■"/>
            </a:pPr>
            <a:r>
              <a:rPr lang="en-US" sz="1400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Automated reasoning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FF"/>
              </a:buClr>
              <a:buSzPts val="1400"/>
              <a:buChar char="■"/>
            </a:pPr>
            <a:r>
              <a:rPr lang="en-US" sz="1400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Machine learning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 sz="1400">
                <a:latin typeface="Times"/>
                <a:ea typeface="Times"/>
                <a:cs typeface="Times"/>
                <a:sym typeface="Times"/>
              </a:rPr>
              <a:t>“</a:t>
            </a:r>
            <a:r>
              <a:rPr lang="en-US" sz="1400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Can machines think?</a:t>
            </a:r>
            <a:r>
              <a:rPr lang="en-US" sz="1400">
                <a:latin typeface="Times"/>
                <a:ea typeface="Times"/>
                <a:cs typeface="Times"/>
                <a:sym typeface="Times"/>
              </a:rPr>
              <a:t>”→ “</a:t>
            </a:r>
            <a:r>
              <a:rPr lang="en-US" sz="1400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Can machines behave intelligently?</a:t>
            </a:r>
            <a:r>
              <a:rPr lang="en-US" sz="1400">
                <a:latin typeface="Times"/>
                <a:ea typeface="Times"/>
                <a:cs typeface="Times"/>
                <a:sym typeface="Times"/>
              </a:rPr>
              <a:t>”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US" sz="1400">
                <a:latin typeface="Times"/>
                <a:ea typeface="Times"/>
                <a:cs typeface="Times"/>
                <a:sym typeface="Times"/>
              </a:rPr>
              <a:t>Turing’s test deliberately avoided direct </a:t>
            </a:r>
            <a:r>
              <a:rPr lang="en-US" sz="1400" i="1">
                <a:latin typeface="Times"/>
                <a:ea typeface="Times"/>
                <a:cs typeface="Times"/>
                <a:sym typeface="Times"/>
              </a:rPr>
              <a:t>physical </a:t>
            </a:r>
            <a:r>
              <a:rPr lang="en-US" sz="1400">
                <a:latin typeface="Times"/>
                <a:ea typeface="Times"/>
                <a:cs typeface="Times"/>
                <a:sym typeface="Times"/>
              </a:rPr>
              <a:t>interaction between the interrogator and the computer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FF"/>
              </a:buClr>
              <a:buSzPts val="1400"/>
              <a:buChar char="➢"/>
            </a:pPr>
            <a:r>
              <a:rPr lang="en-US" sz="1400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Total Turing Test</a:t>
            </a:r>
            <a:r>
              <a:rPr lang="en-US" sz="1400">
                <a:latin typeface="Times"/>
                <a:ea typeface="Times"/>
                <a:cs typeface="Times"/>
                <a:sym typeface="Times"/>
              </a:rPr>
              <a:t> requires additionally: computer vision and robotics</a:t>
            </a:r>
            <a:endParaRPr/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0113" y="2715767"/>
            <a:ext cx="3168352" cy="131180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 txBox="1"/>
          <p:nvPr/>
        </p:nvSpPr>
        <p:spPr>
          <a:xfrm>
            <a:off x="7812360" y="4023891"/>
            <a:ext cx="10563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출처: Figure #1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1.1 What Is AI? (3/6)</a:t>
            </a:r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2) Thinking humanly: The </a:t>
            </a:r>
            <a:r>
              <a:rPr lang="en-US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cognitive modeling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approach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Build a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human-level general intelligence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like human minds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How to know the actual workings of human minds: cognitive science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Once we have a sufficiently precise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theory of the human mind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it becomes possible to express the theory as a computer program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General problem solver (GPS) (Newell &amp; Simon, 1961)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AI as science: If the program’s input-output behavior matches human behavior, that is evidence that some of the program’s mechanisms could also be operating in human.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➢"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Cognitive science brings together computer models from AI and experimental techniques from psychology to construct precise and testable theories of the human mind.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1.1 What Is AI? (4/6)</a:t>
            </a:r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3) Thinking rationally: The </a:t>
            </a:r>
            <a:r>
              <a:rPr lang="en-US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laws of thought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approach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Build a machine that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thinks right (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reasons rationally)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•"/>
            </a:pP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Normative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(or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prescriptive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 rather than descriptive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Aristotle: what are correct arguments/thought processes?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Syllogism: </a:t>
            </a: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deriving correct conclusions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from correct premises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US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notation and rules of derivation for thoughts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Logicist tradition in AI: “good-old-fashioned AI” (</a:t>
            </a:r>
            <a:r>
              <a:rPr lang="en-US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GOFAI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Obstacles: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Not easy to convert informal knowledge to formal terms in logic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Logical reasoning systems can exhaust computational resources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Not all intelligent behavior is mediated by logical deliberation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1.1 What Is AI? (5/6)</a:t>
            </a: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4) Acting rationally: The </a:t>
            </a:r>
            <a:r>
              <a:rPr lang="en-US">
                <a:solidFill>
                  <a:srgbClr val="C00000"/>
                </a:solidFill>
              </a:rPr>
              <a:t>rational agent </a:t>
            </a:r>
            <a:r>
              <a:rPr lang="en-US"/>
              <a:t>approach</a:t>
            </a:r>
            <a:endParaRPr>
              <a:solidFill>
                <a:srgbClr val="0070C0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Build a machine that </a:t>
            </a:r>
            <a:r>
              <a:rPr lang="en-US">
                <a:solidFill>
                  <a:srgbClr val="0000FF"/>
                </a:solidFill>
              </a:rPr>
              <a:t>behaves rationally </a:t>
            </a:r>
            <a:r>
              <a:rPr lang="en-US"/>
              <a:t>or</a:t>
            </a:r>
            <a:r>
              <a:rPr lang="en-US">
                <a:solidFill>
                  <a:srgbClr val="0000FF"/>
                </a:solidFill>
              </a:rPr>
              <a:t> does the right thing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A </a:t>
            </a:r>
            <a:r>
              <a:rPr lang="en-US" sz="1600">
                <a:solidFill>
                  <a:srgbClr val="0000FF"/>
                </a:solidFill>
              </a:rPr>
              <a:t>rational agent </a:t>
            </a:r>
            <a:r>
              <a:rPr lang="en-US" sz="1600"/>
              <a:t>is one that acts so as to achieve the </a:t>
            </a:r>
            <a:r>
              <a:rPr lang="en-US" sz="1600">
                <a:solidFill>
                  <a:srgbClr val="0000FF"/>
                </a:solidFill>
              </a:rPr>
              <a:t>best expected outcome</a:t>
            </a:r>
            <a:r>
              <a:rPr lang="en-US" sz="1600"/>
              <a:t>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FF"/>
              </a:buClr>
              <a:buSzPts val="1600"/>
              <a:buChar char="•"/>
            </a:pPr>
            <a:r>
              <a:rPr lang="en-US" sz="1600">
                <a:solidFill>
                  <a:srgbClr val="0000FF"/>
                </a:solidFill>
              </a:rPr>
              <a:t>The right thing</a:t>
            </a:r>
            <a:r>
              <a:rPr lang="en-US" sz="1600"/>
              <a:t>: that which is expected to </a:t>
            </a:r>
            <a:r>
              <a:rPr lang="en-US" sz="1600">
                <a:solidFill>
                  <a:srgbClr val="0000FF"/>
                </a:solidFill>
              </a:rPr>
              <a:t>maximize goal achievement</a:t>
            </a:r>
            <a:r>
              <a:rPr lang="en-US" sz="1600"/>
              <a:t>, given the available information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Doesn't necessarily involve thinking (e.g., blinking reflex) but 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thinking should be in the service of rational action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To act rationally requires to reason logically to the conclusion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Advantages: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More general than the “laws of thought” approach: beyond correct inference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Rationality is </a:t>
            </a:r>
            <a:r>
              <a:rPr lang="en-US" sz="1600">
                <a:solidFill>
                  <a:srgbClr val="0000FF"/>
                </a:solidFill>
              </a:rPr>
              <a:t>mathematically well defined and completely general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1.1 What Is AI? (6/6)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78497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Rational Agents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An </a:t>
            </a:r>
            <a:r>
              <a:rPr lang="en-US" b="1">
                <a:solidFill>
                  <a:srgbClr val="0000FF"/>
                </a:solidFill>
              </a:rPr>
              <a:t>agent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/>
              <a:t>is an entity that perceives and acts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This course is about designing </a:t>
            </a:r>
            <a:r>
              <a:rPr lang="en-US">
                <a:solidFill>
                  <a:srgbClr val="0000FF"/>
                </a:solidFill>
              </a:rPr>
              <a:t>rational agents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Abstractly, an agent is a function from percept histories to actions: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	</a:t>
            </a:r>
            <a:endParaRPr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For any given class of environments and tasks, 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we seek the agent (or class of agents) with the best performance</a:t>
            </a:r>
            <a:endParaRPr/>
          </a:p>
          <a:p>
            <a:pPr marL="742950" lvl="1" indent="-1841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Caveat: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Computational limitations make perfect rationality unachievable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Design best program for given machine resources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776" y="2571750"/>
            <a:ext cx="1224136" cy="255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6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539552" y="2067694"/>
            <a:ext cx="568200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1.2. The Foundation of AI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1.2 The Foundations of AI</a:t>
            </a:r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568952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AI prehistory</a:t>
            </a:r>
            <a:endParaRPr/>
          </a:p>
          <a:p>
            <a:pPr marL="74295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Philosophy       : </a:t>
            </a:r>
            <a:r>
              <a:rPr lang="en-US" sz="1800"/>
              <a:t>logic, methods of reasoning</a:t>
            </a:r>
            <a:endParaRPr/>
          </a:p>
          <a:p>
            <a:pPr marL="74295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Mathematics    : </a:t>
            </a:r>
            <a:r>
              <a:rPr lang="en-US" sz="1800"/>
              <a:t>formal representation and proof, algorithms, computation</a:t>
            </a:r>
            <a:endParaRPr/>
          </a:p>
          <a:p>
            <a:pPr marL="74295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Psychology      : </a:t>
            </a:r>
            <a:r>
              <a:rPr lang="en-US" sz="1800"/>
              <a:t>human mind, thinking, acting</a:t>
            </a:r>
            <a:endParaRPr/>
          </a:p>
          <a:p>
            <a:pPr marL="74295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Economics       : </a:t>
            </a:r>
            <a:r>
              <a:rPr lang="en-US" sz="1800"/>
              <a:t>formal theory of rational decisions</a:t>
            </a:r>
            <a:endParaRPr/>
          </a:p>
          <a:p>
            <a:pPr marL="74295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Linguistics       : </a:t>
            </a:r>
            <a:r>
              <a:rPr lang="en-US" sz="1800"/>
              <a:t>knowledge representation, grammar</a:t>
            </a:r>
            <a:endParaRPr/>
          </a:p>
          <a:p>
            <a:pPr marL="74295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Neuroscience   : </a:t>
            </a:r>
            <a:r>
              <a:rPr lang="en-US" sz="1800"/>
              <a:t>plastic physical substrate for mental activity</a:t>
            </a:r>
            <a:endParaRPr/>
          </a:p>
          <a:p>
            <a:pPr marL="742950" lvl="1" indent="-285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Control theory : </a:t>
            </a:r>
            <a:r>
              <a:rPr lang="en-US" sz="1800"/>
              <a:t>homeostatic systems, stability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Course Overview (1/</a:t>
            </a:r>
            <a:r>
              <a:rPr lang="en-US" altLang="ko-KR" dirty="0"/>
              <a:t>3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36" name="Google Shape;36;p2"/>
          <p:cNvSpPr txBox="1">
            <a:spLocks noGrp="1"/>
          </p:cNvSpPr>
          <p:nvPr>
            <p:ph type="body" idx="1"/>
          </p:nvPr>
        </p:nvSpPr>
        <p:spPr>
          <a:xfrm>
            <a:off x="0" y="1215830"/>
            <a:ext cx="6732240" cy="423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-US" sz="1800" b="1" dirty="0">
                <a:solidFill>
                  <a:srgbClr val="0000FF"/>
                </a:solidFill>
              </a:rPr>
              <a:t>Textbooks</a:t>
            </a:r>
            <a:endParaRPr sz="1800" b="1" dirty="0"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F1111"/>
              </a:buClr>
              <a:buSzPts val="1600"/>
              <a:buChar char="■"/>
            </a:pPr>
            <a:r>
              <a:rPr lang="en-US" sz="1600" dirty="0">
                <a:solidFill>
                  <a:srgbClr val="0F1111"/>
                </a:solidFill>
              </a:rPr>
              <a:t>(Primary) Russell &amp; </a:t>
            </a:r>
            <a:r>
              <a:rPr lang="en-US" sz="1600" dirty="0" err="1">
                <a:solidFill>
                  <a:srgbClr val="0F1111"/>
                </a:solidFill>
              </a:rPr>
              <a:t>Norvig</a:t>
            </a:r>
            <a:r>
              <a:rPr lang="en-US" sz="1600" dirty="0">
                <a:solidFill>
                  <a:srgbClr val="0F1111"/>
                </a:solidFill>
              </a:rPr>
              <a:t>, Artificial Intelligence: A Modern Approach, </a:t>
            </a:r>
            <a:r>
              <a:rPr lang="en-US" sz="1600" dirty="0">
                <a:solidFill>
                  <a:srgbClr val="565959"/>
                </a:solidFill>
              </a:rPr>
              <a:t>4th Edition, Pearson, 2021.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F1111"/>
              </a:buClr>
              <a:buSzPts val="1600"/>
              <a:buChar char="■"/>
            </a:pPr>
            <a:r>
              <a:rPr lang="en-US" sz="1600" dirty="0">
                <a:solidFill>
                  <a:srgbClr val="0F1111"/>
                </a:solidFill>
              </a:rPr>
              <a:t>(Secondary) </a:t>
            </a:r>
            <a:r>
              <a:rPr lang="en-US" sz="1600" dirty="0" err="1">
                <a:solidFill>
                  <a:srgbClr val="0F1111"/>
                </a:solidFill>
              </a:rPr>
              <a:t>장교수의</a:t>
            </a:r>
            <a:r>
              <a:rPr lang="en-US" sz="1600" dirty="0">
                <a:solidFill>
                  <a:srgbClr val="0F1111"/>
                </a:solidFill>
              </a:rPr>
              <a:t> </a:t>
            </a:r>
            <a:r>
              <a:rPr lang="en-US" sz="1600" dirty="0" err="1">
                <a:solidFill>
                  <a:srgbClr val="0F1111"/>
                </a:solidFill>
              </a:rPr>
              <a:t>딥러닝</a:t>
            </a:r>
            <a:r>
              <a:rPr lang="en-US" sz="1600" dirty="0">
                <a:solidFill>
                  <a:srgbClr val="0F1111"/>
                </a:solidFill>
              </a:rPr>
              <a:t> (</a:t>
            </a:r>
            <a:r>
              <a:rPr lang="en-US" sz="1600" dirty="0" err="1">
                <a:solidFill>
                  <a:srgbClr val="0F1111"/>
                </a:solidFill>
              </a:rPr>
              <a:t>홍릉과학출판사</a:t>
            </a:r>
            <a:r>
              <a:rPr lang="en-US" sz="1600" dirty="0">
                <a:solidFill>
                  <a:srgbClr val="0F1111"/>
                </a:solidFill>
              </a:rPr>
              <a:t>), 2017</a:t>
            </a:r>
            <a:endParaRPr sz="1800" b="1" dirty="0">
              <a:solidFill>
                <a:srgbClr val="0000FF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-US" sz="1800" b="1" dirty="0">
                <a:solidFill>
                  <a:srgbClr val="0000FF"/>
                </a:solidFill>
              </a:rPr>
              <a:t>Class hours: </a:t>
            </a:r>
            <a:r>
              <a:rPr lang="en-US" sz="1800" dirty="0"/>
              <a:t>Tue/Thu 2:00-3:15pm</a:t>
            </a:r>
            <a:endParaRPr sz="1800" b="1" dirty="0">
              <a:solidFill>
                <a:srgbClr val="0000FF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-US" sz="1800" b="1" dirty="0">
                <a:solidFill>
                  <a:srgbClr val="0000FF"/>
                </a:solidFill>
              </a:rPr>
              <a:t>SNU hybrid </a:t>
            </a:r>
            <a:r>
              <a:rPr lang="en-US" sz="1800" b="1" dirty="0"/>
              <a:t>course (</a:t>
            </a:r>
            <a:r>
              <a:rPr lang="en-US" sz="1800" b="1" dirty="0">
                <a:solidFill>
                  <a:schemeClr val="accent2"/>
                </a:solidFill>
              </a:rPr>
              <a:t>3 modes</a:t>
            </a:r>
            <a:r>
              <a:rPr lang="en-US" sz="1800" b="1" dirty="0"/>
              <a:t>)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■"/>
            </a:pPr>
            <a:r>
              <a:rPr lang="en-US" sz="1600" b="1" dirty="0">
                <a:solidFill>
                  <a:schemeClr val="accent2"/>
                </a:solidFill>
              </a:rPr>
              <a:t>Hybrid (</a:t>
            </a:r>
            <a:r>
              <a:rPr lang="en-US" sz="1600" b="1" dirty="0"/>
              <a:t>15</a:t>
            </a:r>
            <a:r>
              <a:rPr lang="en-US" sz="1600" b="1" dirty="0">
                <a:solidFill>
                  <a:schemeClr val="accent2"/>
                </a:solidFill>
              </a:rPr>
              <a:t>): </a:t>
            </a:r>
            <a:r>
              <a:rPr lang="en-US" sz="1600" dirty="0"/>
              <a:t>Offline (</a:t>
            </a:r>
            <a:r>
              <a:rPr lang="en-US" sz="1600" dirty="0" err="1"/>
              <a:t>Bldg</a:t>
            </a:r>
            <a:r>
              <a:rPr lang="en-US" sz="1600" dirty="0"/>
              <a:t> 43-1, Room 306) + Online (Zoom)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■"/>
            </a:pPr>
            <a:r>
              <a:rPr lang="en-US" sz="1600" b="1" dirty="0">
                <a:solidFill>
                  <a:schemeClr val="accent2"/>
                </a:solidFill>
              </a:rPr>
              <a:t>Video (</a:t>
            </a:r>
            <a:r>
              <a:rPr lang="en-US" sz="1600" b="1" dirty="0"/>
              <a:t>6</a:t>
            </a:r>
            <a:r>
              <a:rPr lang="en-US" sz="1600" b="1" dirty="0">
                <a:solidFill>
                  <a:schemeClr val="accent2"/>
                </a:solidFill>
              </a:rPr>
              <a:t>): </a:t>
            </a:r>
            <a:r>
              <a:rPr lang="en-US" sz="1600" dirty="0"/>
              <a:t>Pre-recorded video lectures</a:t>
            </a:r>
            <a:endParaRPr sz="1600" dirty="0"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■"/>
            </a:pPr>
            <a:r>
              <a:rPr lang="en-US" sz="1600" b="1" dirty="0">
                <a:solidFill>
                  <a:schemeClr val="accent2"/>
                </a:solidFill>
              </a:rPr>
              <a:t>Online (</a:t>
            </a:r>
            <a:r>
              <a:rPr lang="en-US" sz="1600" b="1" dirty="0"/>
              <a:t>4</a:t>
            </a:r>
            <a:r>
              <a:rPr lang="en-US" sz="1600" b="1" dirty="0">
                <a:solidFill>
                  <a:schemeClr val="accent2"/>
                </a:solidFill>
              </a:rPr>
              <a:t>): </a:t>
            </a:r>
            <a:r>
              <a:rPr lang="en-US" sz="1600" dirty="0"/>
              <a:t>Zoom, TA tutorial sessions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FF"/>
              </a:buClr>
              <a:buSzPts val="1600"/>
              <a:buChar char="➢"/>
            </a:pPr>
            <a:r>
              <a:rPr lang="en-US" sz="1600" b="1" dirty="0">
                <a:solidFill>
                  <a:srgbClr val="0000FF"/>
                </a:solidFill>
              </a:rPr>
              <a:t>Teaching assistants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1400" dirty="0"/>
              <a:t>Chang-</a:t>
            </a:r>
            <a:r>
              <a:rPr lang="en-US" sz="1400" dirty="0" err="1"/>
              <a:t>Hoon</a:t>
            </a:r>
            <a:r>
              <a:rPr lang="en-US" sz="1400" dirty="0"/>
              <a:t> </a:t>
            </a:r>
            <a:r>
              <a:rPr lang="en-US" sz="1400" dirty="0" err="1"/>
              <a:t>Jeong</a:t>
            </a:r>
            <a:r>
              <a:rPr lang="en-US" sz="1400" dirty="0"/>
              <a:t> (Head TA), Yeon-Ji Song, Yun-</a:t>
            </a:r>
            <a:r>
              <a:rPr lang="en-US" sz="1400" dirty="0" err="1"/>
              <a:t>Hyeok</a:t>
            </a:r>
            <a:r>
              <a:rPr lang="en-US" sz="1400" dirty="0"/>
              <a:t> Kwak, </a:t>
            </a:r>
            <a:endParaRPr sz="1400" dirty="0"/>
          </a:p>
          <a:p>
            <a:pPr marL="9398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     You-Won Jang, Jun-Seok Park, Jung-Hyun Kim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1400" dirty="0"/>
              <a:t>Contact: </a:t>
            </a:r>
            <a:r>
              <a:rPr lang="en-US" sz="1400" u="sng" dirty="0">
                <a:solidFill>
                  <a:schemeClr val="hlink"/>
                </a:solidFill>
                <a:hlinkClick r:id="rId3"/>
              </a:rPr>
              <a:t>chjeong@bi.snu.ac.kr</a:t>
            </a:r>
            <a:r>
              <a:rPr lang="en-US" sz="1400" dirty="0"/>
              <a:t> </a:t>
            </a:r>
            <a:endParaRPr sz="1600" dirty="0"/>
          </a:p>
        </p:txBody>
      </p:sp>
      <p:pic>
        <p:nvPicPr>
          <p:cNvPr id="37" name="Google Shape;3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256" y="1203598"/>
            <a:ext cx="1432382" cy="1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" descr="장교수의 딥러닝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0314" y="3075806"/>
            <a:ext cx="1488071" cy="181611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"/>
          <p:cNvSpPr/>
          <p:nvPr/>
        </p:nvSpPr>
        <p:spPr>
          <a:xfrm>
            <a:off x="-28560" y="699542"/>
            <a:ext cx="84086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4190.408 Artificial Intelligence, Spring 2022 (SNU Hybrid Course)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539552" y="2067694"/>
            <a:ext cx="568200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1.3. The History of AI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1.3 History of AI (1/4)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6552728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1943-1956:  	The birth of artificial intelligence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1956-1969: 	Early enthusiasm, great expectation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 sz="1800" b="0">
                <a:solidFill>
                  <a:srgbClr val="C00000"/>
                </a:solidFill>
              </a:rPr>
              <a:t>1970-1985:  	Expert systems become industry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		DENDRAL, MYCIN, X-Con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1986-:	 	Return of neural networks (learning systems)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 sz="1800" b="0">
                <a:solidFill>
                  <a:srgbClr val="C00000"/>
                </a:solidFill>
              </a:rPr>
              <a:t>1987-2005:	AI’s Winter &amp; AI adopts scientific methods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		</a:t>
            </a:r>
            <a:r>
              <a:rPr lang="en-US" sz="1800" b="0">
                <a:solidFill>
                  <a:srgbClr val="0000FF"/>
                </a:solidFill>
              </a:rPr>
              <a:t>Machine learning (&amp; neural networks)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1800" b="0">
                <a:solidFill>
                  <a:srgbClr val="0000FF"/>
                </a:solidFill>
              </a:rPr>
              <a:t>		Probabilistic inference (&amp; Bayesian networks)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1800" b="0">
                <a:solidFill>
                  <a:srgbClr val="0000FF"/>
                </a:solidFill>
              </a:rPr>
              <a:t>		Intelligent agents (&amp; mobile robots)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2000s:	 	Very large data sets (Web, SNS, mobile)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		Machine learning applications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 sz="1800" b="0">
                <a:solidFill>
                  <a:srgbClr val="C00000"/>
                </a:solidFill>
              </a:rPr>
              <a:t>2012-present:	Deep learning becomes industry</a:t>
            </a:r>
            <a:endParaRPr b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1.3 History of AI (2/4)</a:t>
            </a: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568952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1943 		McCulloch &amp; Pitts: Boolean circuit model of brain</a:t>
            </a:r>
            <a:endParaRPr/>
          </a:p>
          <a:p>
            <a:pPr marL="171450" lvl="0" indent="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1950 		Turing's “Computing Machinery and Intelligence"</a:t>
            </a:r>
            <a:endParaRPr/>
          </a:p>
          <a:p>
            <a:pPr marL="171450" lvl="0" indent="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1952~69 	Early enthusiasm, great expectation</a:t>
            </a:r>
            <a:endParaRPr/>
          </a:p>
          <a:p>
            <a:pPr marL="171450" lvl="0" indent="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1950s 		Early AI programs, including Samuel's checkers program,</a:t>
            </a:r>
            <a:endParaRPr/>
          </a:p>
          <a:p>
            <a:pPr marL="171450" lvl="0" indent="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		Newell &amp; Simon's Logic Theorist, Gelernter's Geometry Engine</a:t>
            </a:r>
            <a:endParaRPr/>
          </a:p>
          <a:p>
            <a:pPr marL="171450" lvl="0" indent="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1956 		Dartmouth meeting: “Artificial Intelligence” adopted</a:t>
            </a:r>
            <a:endParaRPr/>
          </a:p>
          <a:p>
            <a:pPr marL="171450" lvl="0" indent="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1965 		Robinson's complete algorithm for logical reasoning</a:t>
            </a:r>
            <a:endParaRPr/>
          </a:p>
          <a:p>
            <a:pPr marL="171450" lvl="0" indent="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1966~74 	AI discovers computational complexity</a:t>
            </a:r>
            <a:endParaRPr/>
          </a:p>
          <a:p>
            <a:pPr marL="171450" lvl="0" indent="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		Neural network research almost disappears</a:t>
            </a:r>
            <a:endParaRPr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1.3 History of AI (3/4)</a:t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7464552" y="837376"/>
            <a:ext cx="121190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출처: Figure #1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429" y="699542"/>
            <a:ext cx="6361558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1.3 History of AI (4/4)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96944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1969~79 	Early development of knowledge-based systems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1980~88 	Expert systems industry booms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1988~93 	Expert systems industry busts: “AI Winter"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1985~95 	Neural networks return to popularity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1988~		Resurgence of probability; general increase in technical depth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		“Nouvelle AI”: ALife, GAs, soft computing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1995~		Agents, agents, everywhere…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2005~		Human-level AI back on the agenda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2010~		Self-driving cars, Watson, Siri, Alexa, …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2012~		Deep learning becomes industry</a:t>
            </a:r>
            <a:endParaRPr/>
          </a:p>
          <a:p>
            <a:pPr marL="1714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/>
              <a:t>2016~		AlphaGo, GPT-3, DALL‧E</a:t>
            </a:r>
            <a:endParaRPr sz="1800" b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3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539552" y="2067694"/>
            <a:ext cx="568200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1.4. State of the Art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1.4 State of the Art (1/2)</a:t>
            </a: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What can AI do today?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Self-driving cars: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Stanley (Stanford)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b="0"/>
              <a:t>Speech recognition: </a:t>
            </a:r>
            <a:r>
              <a:rPr lang="en-US" b="0" u="sng">
                <a:solidFill>
                  <a:schemeClr val="hlink"/>
                </a:solidFill>
                <a:hlinkClick r:id="rId4"/>
              </a:rPr>
              <a:t>Duplex (Google)</a:t>
            </a:r>
            <a:endParaRPr b="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Face recognition: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DeepFace (Facebook)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Image generation: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GAN (NVIDIA)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Personal assistant: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Siri (Apple), Alexa (Amazon)</a:t>
            </a:r>
            <a:endParaRPr b="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Planning and scheduling: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Sojourner (NASA)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b="0"/>
              <a:t>Game playing: </a:t>
            </a:r>
            <a:r>
              <a:rPr lang="en-US" b="0" u="sng">
                <a:solidFill>
                  <a:schemeClr val="hlink"/>
                </a:solidFill>
                <a:hlinkClick r:id="rId9"/>
              </a:rPr>
              <a:t>AlphaGo (DeepMind)</a:t>
            </a:r>
            <a:endParaRPr b="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Autonomous robots: 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Rosie (TUM)</a:t>
            </a:r>
            <a:r>
              <a:rPr lang="en-US"/>
              <a:t>,  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Atlas (Boston Dynamics)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b="0"/>
              <a:t>Machine translation: </a:t>
            </a:r>
            <a:r>
              <a:rPr lang="en-US" b="0" u="sng">
                <a:solidFill>
                  <a:schemeClr val="hlink"/>
                </a:solidFill>
                <a:hlinkClick r:id="rId12"/>
              </a:rPr>
              <a:t>NeuralMT (Google)</a:t>
            </a:r>
            <a:endParaRPr b="0"/>
          </a:p>
        </p:txBody>
      </p:sp>
      <p:sp>
        <p:nvSpPr>
          <p:cNvPr id="213" name="Google Shape;213;p24"/>
          <p:cNvSpPr txBox="1"/>
          <p:nvPr/>
        </p:nvSpPr>
        <p:spPr>
          <a:xfrm>
            <a:off x="9072748" y="281445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732240" y="915566"/>
            <a:ext cx="2016224" cy="268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1.4 State of the Art (2/2)</a:t>
            </a:r>
            <a:endParaRPr/>
          </a:p>
        </p:txBody>
      </p:sp>
      <p:pic>
        <p:nvPicPr>
          <p:cNvPr id="221" name="Google Shape;221;p25" descr="https://lh3.googleusercontent.com/ckm-3GlBQJ4zbNzfiW97yPqj5PVC0qIbRg42FL35EbDkhWoCNxyNZMMJN-f6VZmLMRbyBk2PArLQ-jDxlHbsE3_YaDUmcxUvMf8M=w1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760" y="3232724"/>
            <a:ext cx="2880000" cy="16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760" y="907240"/>
            <a:ext cx="2880000" cy="1867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335760" y="640693"/>
            <a:ext cx="288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GPT-3 </a:t>
            </a:r>
            <a:r>
              <a:rPr lang="en-US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(Brown et al. 2020)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335759" y="2934450"/>
            <a:ext cx="288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AlphaStar </a:t>
            </a:r>
            <a:r>
              <a:rPr lang="en-US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(Vinyal et al. 2019)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840250" y="2339387"/>
            <a:ext cx="1139168" cy="168409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26" name="Google Shape;226;p25"/>
          <p:cNvSpPr txBox="1"/>
          <p:nvPr/>
        </p:nvSpPr>
        <p:spPr>
          <a:xfrm>
            <a:off x="6477011" y="1251204"/>
            <a:ext cx="23595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DALL‧E </a:t>
            </a:r>
            <a:r>
              <a:rPr lang="en-US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(Ramesh et al. 2021)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096864" y="2714771"/>
            <a:ext cx="11391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출처: Figure #2</a:t>
            </a:r>
            <a:endParaRPr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6585162" y="1485824"/>
            <a:ext cx="2163351" cy="2680489"/>
            <a:chOff x="6660232" y="1530901"/>
            <a:chExt cx="2705793" cy="3059575"/>
          </a:xfrm>
        </p:grpSpPr>
        <p:pic>
          <p:nvPicPr>
            <p:cNvPr id="229" name="Google Shape;229;p25"/>
            <p:cNvPicPr preferRelativeResize="0"/>
            <p:nvPr/>
          </p:nvPicPr>
          <p:blipFill rotWithShape="1">
            <a:blip r:embed="rId6">
              <a:alphaModFix/>
            </a:blip>
            <a:srcRect l="42805" r="41465" b="89554"/>
            <a:stretch/>
          </p:blipFill>
          <p:spPr>
            <a:xfrm>
              <a:off x="7584498" y="1530901"/>
              <a:ext cx="864097" cy="190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5"/>
            <p:cNvPicPr preferRelativeResize="0"/>
            <p:nvPr/>
          </p:nvPicPr>
          <p:blipFill rotWithShape="1">
            <a:blip r:embed="rId6">
              <a:alphaModFix/>
            </a:blip>
            <a:srcRect t="13325" r="50926" b="15534"/>
            <a:stretch/>
          </p:blipFill>
          <p:spPr>
            <a:xfrm>
              <a:off x="6669978" y="1730133"/>
              <a:ext cx="2696047" cy="1300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 rotWithShape="1">
            <a:blip r:embed="rId6">
              <a:alphaModFix/>
            </a:blip>
            <a:srcRect l="39413" t="85463" r="38304"/>
            <a:stretch/>
          </p:blipFill>
          <p:spPr>
            <a:xfrm>
              <a:off x="7404478" y="4324659"/>
              <a:ext cx="1224136" cy="265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5"/>
            <p:cNvPicPr preferRelativeResize="0"/>
            <p:nvPr/>
          </p:nvPicPr>
          <p:blipFill rotWithShape="1">
            <a:blip r:embed="rId6">
              <a:alphaModFix/>
            </a:blip>
            <a:srcRect l="50925" t="13325" b="15534"/>
            <a:stretch/>
          </p:blipFill>
          <p:spPr>
            <a:xfrm>
              <a:off x="6660232" y="3018751"/>
              <a:ext cx="2696047" cy="13007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25"/>
          <p:cNvSpPr txBox="1"/>
          <p:nvPr/>
        </p:nvSpPr>
        <p:spPr>
          <a:xfrm>
            <a:off x="7740352" y="4136116"/>
            <a:ext cx="109616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출처: Figure #6</a:t>
            </a:r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2195736" y="4807595"/>
            <a:ext cx="102002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출처: Figure #3</a:t>
            </a:r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3357123" y="643388"/>
            <a:ext cx="288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QT-Opt </a:t>
            </a:r>
            <a:r>
              <a:rPr lang="en-US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(Kalashnikov et al. 2018)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5471701" y="2743959"/>
            <a:ext cx="11552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출처: Figure #4</a:t>
            </a:r>
            <a:endParaRPr/>
          </a:p>
        </p:txBody>
      </p:sp>
      <p:sp>
        <p:nvSpPr>
          <p:cNvPr id="237" name="Google Shape;237;p25"/>
          <p:cNvSpPr txBox="1"/>
          <p:nvPr/>
        </p:nvSpPr>
        <p:spPr>
          <a:xfrm>
            <a:off x="3345922" y="2875116"/>
            <a:ext cx="288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AlphaFold </a:t>
            </a:r>
            <a:r>
              <a:rPr lang="en-US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(Perez et al. 2022)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5498177" y="4840366"/>
            <a:ext cx="111416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출처: Figure #5</a:t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74630" y="3111472"/>
            <a:ext cx="3141586" cy="176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3866" y="911264"/>
            <a:ext cx="3163424" cy="1863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395536" y="626715"/>
            <a:ext cx="8280920" cy="432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/>
              <a:t>Intelligence is concerned mainly with </a:t>
            </a:r>
            <a:r>
              <a:rPr lang="en-US" sz="1600" b="0">
                <a:solidFill>
                  <a:srgbClr val="0000FF"/>
                </a:solidFill>
              </a:rPr>
              <a:t>rational action</a:t>
            </a:r>
            <a:r>
              <a:rPr lang="en-US" sz="1600" b="0"/>
              <a:t>. </a:t>
            </a:r>
            <a:endParaRPr/>
          </a:p>
          <a:p>
            <a:pPr marL="457200" lvl="0" indent="-4572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/>
              <a:t>Ideally, an </a:t>
            </a:r>
            <a:r>
              <a:rPr lang="en-US" sz="1600" b="0">
                <a:solidFill>
                  <a:srgbClr val="0000FF"/>
                </a:solidFill>
              </a:rPr>
              <a:t>intelligent agent </a:t>
            </a:r>
            <a:r>
              <a:rPr lang="en-US" sz="1600" b="0"/>
              <a:t>takes the best possible action in a situation. </a:t>
            </a:r>
            <a:endParaRPr/>
          </a:p>
          <a:p>
            <a:pPr marL="457200" lvl="0" indent="-4572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/>
              <a:t>AI is an </a:t>
            </a:r>
            <a:r>
              <a:rPr lang="en-US" sz="1600" b="0">
                <a:solidFill>
                  <a:srgbClr val="0000FF"/>
                </a:solidFill>
              </a:rPr>
              <a:t>interdisciplinary</a:t>
            </a:r>
            <a:r>
              <a:rPr lang="en-US" sz="1600" b="0"/>
              <a:t> effort that has been influenced by and has influenced other disciplines, such as philosophy, mathematics, psychology, and neuroscience. </a:t>
            </a:r>
            <a:endParaRPr/>
          </a:p>
          <a:p>
            <a:pPr marL="457200" lvl="0" indent="-4572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/>
              <a:t>The </a:t>
            </a:r>
            <a:r>
              <a:rPr lang="en-US" sz="1600" b="0">
                <a:solidFill>
                  <a:srgbClr val="0000FF"/>
                </a:solidFill>
              </a:rPr>
              <a:t>history </a:t>
            </a:r>
            <a:r>
              <a:rPr lang="en-US" sz="1600" b="0"/>
              <a:t>of AI has had cycles of success, misplaced optimism, and resulting cutbacks in enthusiasm and funding.</a:t>
            </a:r>
            <a:endParaRPr/>
          </a:p>
          <a:p>
            <a:pPr marL="457200" lvl="0" indent="-4572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/>
              <a:t>AI has advanced more rapidly in the past decade because of greater use of the </a:t>
            </a:r>
            <a:r>
              <a:rPr lang="en-US" sz="1600" b="0">
                <a:solidFill>
                  <a:srgbClr val="0000FF"/>
                </a:solidFill>
              </a:rPr>
              <a:t>scientific method </a:t>
            </a:r>
            <a:r>
              <a:rPr lang="en-US" sz="1600" b="0"/>
              <a:t>in experimenting with and comparing approaches.</a:t>
            </a:r>
            <a:endParaRPr/>
          </a:p>
          <a:p>
            <a:pPr marL="457200" lvl="0" indent="-4572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>
                <a:solidFill>
                  <a:srgbClr val="0000FF"/>
                </a:solidFill>
              </a:rPr>
              <a:t>Deep learning has revolutionized AI </a:t>
            </a:r>
            <a:r>
              <a:rPr lang="en-US" sz="1600" b="0"/>
              <a:t>by enabling intelligent systems to be developed automatically by data-driven learning rather than knowledge-based programming when big data are available.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52" name="Google Shape;252;p27"/>
          <p:cNvSpPr txBox="1"/>
          <p:nvPr/>
        </p:nvSpPr>
        <p:spPr>
          <a:xfrm>
            <a:off x="251520" y="771550"/>
            <a:ext cx="8424936" cy="298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1313" marR="0" lvl="0" indent="-341313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Figures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marR="0" lvl="0" indent="-341313" algn="l" rtl="0">
              <a:lnSpc>
                <a:spcPct val="125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Malgun Gothic"/>
              <a:buNone/>
            </a:pPr>
            <a:r>
              <a:rPr lang="en-US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#1 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Stuart J. Russell and Peter Norvig. Artificial Intelligence: A Modern Approach (4rd Edition). Pearson 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Malgun Gothic"/>
              <a:buNone/>
            </a:pPr>
            <a:r>
              <a:rPr lang="en-US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#2 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GPT-3 Powers the Next Generation of Apps. OpenAI. </a:t>
            </a:r>
            <a:r>
              <a:rPr lang="en-US" sz="1200" b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https://openai.com/blog/gpt-3-apps/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Malgun Gothic"/>
              <a:buNone/>
            </a:pPr>
            <a:r>
              <a:rPr lang="en-US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#3 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Alphastar: Mastering the real-time strategy game starcraft II. DeepMind. </a:t>
            </a:r>
            <a:r>
              <a:rPr lang="en-US" sz="1200" b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https://deepmind.com/blog/article/alphastar-mastering-real-time-strategy-game-starcraft-ii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Malgun Gothic"/>
              <a:buNone/>
            </a:pPr>
            <a:r>
              <a:rPr lang="en-US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#4 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Scalable Deep Reinforcement Learning for Robotic Manipulation. Google Research. </a:t>
            </a:r>
            <a:r>
              <a:rPr lang="en-US" sz="1200" b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https://ai.googleblog.com/2018/06/scalable-deep-reinforcement-learning.html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Malgun Gothic"/>
              <a:buNone/>
            </a:pPr>
            <a:r>
              <a:rPr lang="en-US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#5 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AlphaFold: A solution to a 50-year-old grand challenge biology. DeepMind. </a:t>
            </a:r>
            <a:r>
              <a:rPr lang="en-US" sz="1200" b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https://deepmind.com/blog/article/alphafold-a-solution-to-a-50-year-old-grand-challenge-in-biology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Malgun Gothic"/>
              <a:buNone/>
            </a:pPr>
            <a:r>
              <a:rPr lang="en-US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#6 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DALL-E Creating Images from Text. OpenAI. </a:t>
            </a:r>
            <a:r>
              <a:rPr lang="en-US" sz="1200" b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https://openai.com/blog/dall-e/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1313" marR="0" lvl="0" indent="-341313" algn="l" rtl="0">
              <a:lnSpc>
                <a:spcPct val="125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Malgun Gothic"/>
              <a:buNone/>
            </a:pPr>
            <a:r>
              <a:rPr lang="en-US" sz="1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#7 </a:t>
            </a: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http://www.icorp.com.mx/blog/automatizacion-robotica-de-procesos/</a:t>
            </a:r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0400" y="4641296"/>
            <a:ext cx="2133600" cy="41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Course Overview (2/</a:t>
            </a:r>
            <a:r>
              <a:rPr lang="en-US" altLang="ko-KR" dirty="0"/>
              <a:t>3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-252525" y="699550"/>
            <a:ext cx="5832600" cy="4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None/>
            </a:pPr>
            <a:r>
              <a:rPr lang="en-US" sz="1800" b="1" dirty="0">
                <a:solidFill>
                  <a:srgbClr val="0000FF"/>
                </a:solidFill>
              </a:rPr>
              <a:t>Teaching Assistants</a:t>
            </a:r>
            <a:endParaRPr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216F81-74CF-1443-8BFF-49ED2056B2F6}"/>
              </a:ext>
            </a:extLst>
          </p:cNvPr>
          <p:cNvSpPr/>
          <p:nvPr/>
        </p:nvSpPr>
        <p:spPr>
          <a:xfrm>
            <a:off x="147414" y="2963724"/>
            <a:ext cx="14179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(Head TA)</a:t>
            </a:r>
          </a:p>
          <a:p>
            <a:b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Student</a:t>
            </a:r>
            <a:b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ence</a:t>
            </a: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Engineering</a:t>
            </a:r>
            <a:endParaRPr lang="ko-Kore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D1D4C8-5076-124F-9E44-A7B0F8CE52C8}"/>
              </a:ext>
            </a:extLst>
          </p:cNvPr>
          <p:cNvSpPr/>
          <p:nvPr/>
        </p:nvSpPr>
        <p:spPr>
          <a:xfrm>
            <a:off x="1808261" y="2963724"/>
            <a:ext cx="12046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Interdisciplinary Program in Neuroscience</a:t>
            </a:r>
            <a:endParaRPr lang="ko-Kore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4AE03A-FE7B-534F-8548-7628B58EA135}"/>
              </a:ext>
            </a:extLst>
          </p:cNvPr>
          <p:cNvSpPr/>
          <p:nvPr/>
        </p:nvSpPr>
        <p:spPr>
          <a:xfrm>
            <a:off x="3255753" y="2963724"/>
            <a:ext cx="1325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Student</a:t>
            </a:r>
          </a:p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Interdisciplinary Program in Neuroscience</a:t>
            </a:r>
            <a:endParaRPr lang="ko-Kore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ore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2794F1-D81E-B34B-8E01-0DA8FFDA85C5}"/>
              </a:ext>
            </a:extLst>
          </p:cNvPr>
          <p:cNvSpPr/>
          <p:nvPr/>
        </p:nvSpPr>
        <p:spPr>
          <a:xfrm>
            <a:off x="4862266" y="2963724"/>
            <a:ext cx="12206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Interdisciplinary Program in Neuroscience</a:t>
            </a:r>
            <a:endParaRPr lang="ko-Kore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ore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307D7F-32B9-A447-B43C-79CE2DF9C933}"/>
              </a:ext>
            </a:extLst>
          </p:cNvPr>
          <p:cNvSpPr/>
          <p:nvPr/>
        </p:nvSpPr>
        <p:spPr>
          <a:xfrm>
            <a:off x="6219113" y="2963724"/>
            <a:ext cx="1325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ence</a:t>
            </a: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Engineering</a:t>
            </a:r>
            <a:endParaRPr lang="ko-Kore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ore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8DE6F6-2179-E24A-A0B5-A9435049861A}"/>
              </a:ext>
            </a:extLst>
          </p:cNvPr>
          <p:cNvSpPr/>
          <p:nvPr/>
        </p:nvSpPr>
        <p:spPr>
          <a:xfrm>
            <a:off x="7680389" y="2963724"/>
            <a:ext cx="12206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Interdisciplinary Program in Artificial Intelligence</a:t>
            </a:r>
            <a:endParaRPr lang="ko-Kore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Course Overview (3/</a:t>
            </a:r>
            <a:r>
              <a:rPr lang="en-US" altLang="ko-KR" dirty="0"/>
              <a:t>3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-252525" y="699550"/>
            <a:ext cx="5832600" cy="4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-US" sz="1800" b="1">
                <a:solidFill>
                  <a:srgbClr val="0000FF"/>
                </a:solidFill>
              </a:rPr>
              <a:t>Ten</a:t>
            </a:r>
            <a:r>
              <a:rPr lang="en-US" sz="1800"/>
              <a:t> homework assignments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/>
              <a:t>Exercises in the course textbooks </a:t>
            </a:r>
            <a:br>
              <a:rPr lang="en-US" sz="16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https://aimacode.github.io/aima-exercises/</a:t>
            </a:r>
            <a:r>
              <a:rPr lang="en-US" sz="1600"/>
              <a:t>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-US" sz="1800" b="1">
                <a:solidFill>
                  <a:srgbClr val="0000FF"/>
                </a:solidFill>
              </a:rPr>
              <a:t>Two</a:t>
            </a:r>
            <a:r>
              <a:rPr lang="en-US" sz="1800"/>
              <a:t> exams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/>
              <a:t>Midterm exam and Final exam</a:t>
            </a:r>
            <a:endParaRPr sz="1800" b="1">
              <a:solidFill>
                <a:srgbClr val="0000FF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-US" sz="1800" b="1">
                <a:solidFill>
                  <a:srgbClr val="0000FF"/>
                </a:solidFill>
              </a:rPr>
              <a:t>Two</a:t>
            </a:r>
            <a:r>
              <a:rPr lang="en-US" sz="1800"/>
              <a:t> projects </a:t>
            </a:r>
            <a:endParaRPr sz="1800"/>
          </a:p>
          <a:p>
            <a:pPr marL="1143000" lvl="2" indent="-215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Project 1: Disease diagnosis using Bayesian networks</a:t>
            </a:r>
            <a:endParaRPr sz="1800"/>
          </a:p>
          <a:p>
            <a:pPr marL="1143000" lvl="2" indent="-215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Project 2: Your own AI projects with deep learning</a:t>
            </a:r>
            <a:endParaRPr sz="1800"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-US" sz="1800" b="1">
                <a:solidFill>
                  <a:srgbClr val="0000FF"/>
                </a:solidFill>
              </a:rPr>
              <a:t>Four</a:t>
            </a:r>
            <a:r>
              <a:rPr lang="en-US" sz="1800"/>
              <a:t> TA tutorial sessions </a:t>
            </a:r>
            <a:r>
              <a:rPr lang="en-US" sz="1600" b="1"/>
              <a:t>(Weeks 7 &amp; 11)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/>
              <a:t>Scientific computing with Python (Week 7, Tue)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/>
              <a:t>Bayesian Networks (Week 7, Thu)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/>
              <a:t>Deep neural networks (Week 11, Tue)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/>
              <a:t>Advanced deep learning (Week 11, Thu)</a:t>
            </a:r>
            <a:endParaRPr/>
          </a:p>
        </p:txBody>
      </p:sp>
      <p:sp>
        <p:nvSpPr>
          <p:cNvPr id="46" name="Google Shape;46;p3"/>
          <p:cNvSpPr txBox="1"/>
          <p:nvPr/>
        </p:nvSpPr>
        <p:spPr>
          <a:xfrm>
            <a:off x="4932040" y="771550"/>
            <a:ext cx="4032448" cy="229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Grading Policy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marR="0" lvl="2" indent="-2286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Attendance/Participation (10%)</a:t>
            </a:r>
            <a:endParaRPr/>
          </a:p>
          <a:p>
            <a:pPr marL="1143000" marR="0" lvl="2" indent="-2286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Assignments (20%)</a:t>
            </a:r>
            <a:endParaRPr/>
          </a:p>
          <a:p>
            <a:pPr marL="1143000" marR="0" lvl="2" indent="-2286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 (20%)</a:t>
            </a:r>
            <a:endParaRPr/>
          </a:p>
          <a:p>
            <a:pPr marL="1143000" marR="0" lvl="2" indent="-2286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Midterm Exam (25%)</a:t>
            </a:r>
            <a:endParaRPr/>
          </a:p>
          <a:p>
            <a:pPr marL="1143000" marR="0" lvl="2" indent="-2286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Exam (25%)</a:t>
            </a:r>
            <a:b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4855840" y="3656997"/>
            <a:ext cx="43431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out more details on the course!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Course: </a:t>
            </a:r>
            <a:r>
              <a:rPr lang="en-US" sz="1400" b="0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https://bit.ly/snu-ai-2022-spring-course</a:t>
            </a: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Syllabus: </a:t>
            </a:r>
            <a:r>
              <a:rPr lang="en-US" sz="1400" b="0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https://bit.ly/snu-ai-2022-spring-syllabus</a:t>
            </a: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6433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/>
        </p:nvSpPr>
        <p:spPr>
          <a:xfrm>
            <a:off x="539552" y="1131590"/>
            <a:ext cx="5682006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0" y="713175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>
              <a:solidFill>
                <a:srgbClr val="FFFFFF"/>
              </a:solidFill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/>
          </a:p>
        </p:txBody>
      </p:sp>
      <p:sp>
        <p:nvSpPr>
          <p:cNvPr id="57" name="Google Shape;57;p4"/>
          <p:cNvSpPr txBox="1"/>
          <p:nvPr/>
        </p:nvSpPr>
        <p:spPr>
          <a:xfrm>
            <a:off x="467544" y="1535795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1차시 : Introduction</a:t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2b23d81b674a1c_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9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Lecture 1. Introduction</a:t>
            </a:r>
            <a:endParaRPr/>
          </a:p>
        </p:txBody>
      </p:sp>
      <p:sp>
        <p:nvSpPr>
          <p:cNvPr id="64" name="Google Shape;64;g322b23d81b674a1c_0"/>
          <p:cNvSpPr txBox="1">
            <a:spLocks noGrp="1"/>
          </p:cNvSpPr>
          <p:nvPr>
            <p:ph type="body" idx="1"/>
          </p:nvPr>
        </p:nvSpPr>
        <p:spPr>
          <a:xfrm>
            <a:off x="107504" y="843558"/>
            <a:ext cx="65526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What is the Artificial Intelligence (AI)?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Thinking Humanly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Thinking Rationally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Acting Humanly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Acting Rationally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Foundations of AI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Philosophy, Mathematics, Psychology, Economics, Linguistics, Neuroscience, Control theory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History of Artificial Intelligence (AI)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AI’s Winter &amp; Deep Learning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State </a:t>
            </a:r>
            <a:r>
              <a:rPr lang="en-US"/>
              <a:t>of the Art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What can AI do today? What are the applications of AI?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322b23d81b674a1c_0"/>
          <p:cNvSpPr txBox="1"/>
          <p:nvPr/>
        </p:nvSpPr>
        <p:spPr>
          <a:xfrm>
            <a:off x="6479704" y="4166959"/>
            <a:ext cx="241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Alan Mathison Turing (1912-1954)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g322b23d81b674a1c_0"/>
          <p:cNvSpPr txBox="1"/>
          <p:nvPr/>
        </p:nvSpPr>
        <p:spPr>
          <a:xfrm>
            <a:off x="5724128" y="3435846"/>
            <a:ext cx="324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1400" b="0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computer would deserve to be called </a:t>
            </a:r>
            <a:br>
              <a:rPr lang="en-US" sz="1400" b="0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 b="0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if it could deceive a human into believing that it was human.”</a:t>
            </a:r>
            <a:endParaRPr sz="1400" i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g322b23d81b674a1c_0"/>
          <p:cNvPicPr preferRelativeResize="0"/>
          <p:nvPr/>
        </p:nvPicPr>
        <p:blipFill rotWithShape="1">
          <a:blip r:embed="rId3">
            <a:alphaModFix/>
          </a:blip>
          <a:srcRect l="36828"/>
          <a:stretch/>
        </p:blipFill>
        <p:spPr>
          <a:xfrm>
            <a:off x="5508104" y="966587"/>
            <a:ext cx="3312369" cy="17097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322b23d81b674a1c_0"/>
          <p:cNvSpPr txBox="1"/>
          <p:nvPr/>
        </p:nvSpPr>
        <p:spPr>
          <a:xfrm>
            <a:off x="7890644" y="689297"/>
            <a:ext cx="1020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출처: Figure #7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What Is AI?</a:t>
            </a:r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body" idx="1"/>
          </p:nvPr>
        </p:nvSpPr>
        <p:spPr>
          <a:xfrm>
            <a:off x="467544" y="771550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>
                <a:solidFill>
                  <a:srgbClr val="C00000"/>
                </a:solidFill>
                <a:latin typeface="Times"/>
                <a:ea typeface="Times"/>
                <a:cs typeface="Times"/>
                <a:sym typeface="Times"/>
              </a:rPr>
              <a:t>Approaches to AI</a:t>
            </a:r>
            <a:endParaRPr/>
          </a:p>
        </p:txBody>
      </p:sp>
      <p:graphicFrame>
        <p:nvGraphicFramePr>
          <p:cNvPr id="76" name="Google Shape;76;p5"/>
          <p:cNvGraphicFramePr/>
          <p:nvPr/>
        </p:nvGraphicFramePr>
        <p:xfrm>
          <a:off x="539552" y="1456918"/>
          <a:ext cx="8185250" cy="3131050"/>
        </p:xfrm>
        <a:graphic>
          <a:graphicData uri="http://schemas.openxmlformats.org/drawingml/2006/table">
            <a:tbl>
              <a:tblPr firstRow="1" bandRow="1">
                <a:noFill/>
                <a:tableStyleId>{829E20D9-41F4-4E58-8257-02363F7C9DB9}</a:tableStyleId>
              </a:tblPr>
              <a:tblGrid>
                <a:gridCol w="437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Thinking Humanly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●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new  effort to make computers think . . . </a:t>
                      </a:r>
                      <a:r>
                        <a:rPr lang="en-US" sz="1400" b="0" i="0" u="none" strike="noStrike" cap="none">
                          <a:solidFill>
                            <a:srgbClr val="C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machines with minds. 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●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Automation of activities … human thinking, such as decision making and problem solving.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Thinking Rationally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●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study of mental faculties through the use of computational models.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●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study of the computation that make it possible to perceive, reason, and act.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Acting Humanly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●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art of creating machines that perform functions that require intelligence when performed by people.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●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study of how to make computers do things at which, at the moment, people are better.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Acting Rationally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●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Artificial intelligence is the study of the design of </a:t>
                      </a:r>
                      <a:r>
                        <a:rPr lang="en-US" sz="1400" b="0" i="0" u="none" strike="noStrike" cap="none">
                          <a:solidFill>
                            <a:srgbClr val="C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intelligent agents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Char char="●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 is concerned with intelligent behavior in artifacts.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b3ea360d_0_26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9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Lecture 1. Introduction</a:t>
            </a:r>
            <a:endParaRPr/>
          </a:p>
        </p:txBody>
      </p:sp>
      <p:sp>
        <p:nvSpPr>
          <p:cNvPr id="82" name="Google Shape;82;g114b3ea360d_0_26"/>
          <p:cNvSpPr txBox="1">
            <a:spLocks noGrp="1"/>
          </p:cNvSpPr>
          <p:nvPr>
            <p:ph type="body" idx="1"/>
          </p:nvPr>
        </p:nvSpPr>
        <p:spPr>
          <a:xfrm>
            <a:off x="107499" y="843550"/>
            <a:ext cx="83697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1800"/>
              <a:t>1943-1956:     The birth of artificial intelligence</a:t>
            </a:r>
            <a:endParaRPr sz="1800"/>
          </a:p>
          <a:p>
            <a:pPr marL="74295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1956-1969:     Early enthusiasm, great expectation</a:t>
            </a:r>
            <a:endParaRPr sz="1800"/>
          </a:p>
          <a:p>
            <a:pPr marL="74295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>
                <a:solidFill>
                  <a:srgbClr val="C00000"/>
                </a:solidFill>
              </a:rPr>
              <a:t>1970-1985:     Expert systems become industry</a:t>
            </a:r>
            <a:endParaRPr sz="1800"/>
          </a:p>
          <a:p>
            <a:pPr marL="7429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                        </a:t>
            </a:r>
            <a:r>
              <a:rPr lang="en-US" sz="1800" b="0"/>
              <a:t>DENDRAL, MYCIN, X-Con</a:t>
            </a:r>
            <a:endParaRPr sz="1800" b="0"/>
          </a:p>
          <a:p>
            <a:pPr marL="742950" lvl="1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1986-:             Return of neural networks (learning systems)</a:t>
            </a:r>
            <a:endParaRPr sz="1800"/>
          </a:p>
          <a:p>
            <a:pPr marL="74295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>
                <a:solidFill>
                  <a:srgbClr val="C00000"/>
                </a:solidFill>
              </a:rPr>
              <a:t>1987-2005:     AI’s Winter &amp; AI adoptsv scientific methods</a:t>
            </a:r>
            <a:endParaRPr sz="1800">
              <a:solidFill>
                <a:srgbClr val="C00000"/>
              </a:solidFill>
            </a:endParaRPr>
          </a:p>
          <a:p>
            <a:pPr marL="7429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                        </a:t>
            </a:r>
            <a:r>
              <a:rPr lang="en-US" sz="1800" b="0">
                <a:solidFill>
                  <a:srgbClr val="0000FF"/>
                </a:solidFill>
              </a:rPr>
              <a:t>Machine learning (&amp; neural networks)</a:t>
            </a:r>
            <a:endParaRPr sz="2400" b="0"/>
          </a:p>
          <a:p>
            <a:pPr marL="7429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FF"/>
                </a:solidFill>
              </a:rPr>
              <a:t>                        Probabilistic inference (&amp; Bayesian networks)</a:t>
            </a:r>
            <a:endParaRPr sz="2400" b="0"/>
          </a:p>
          <a:p>
            <a:pPr marL="7429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FF"/>
                </a:solidFill>
              </a:rPr>
              <a:t>                        Intelligent agents (&amp; mobile robots)</a:t>
            </a:r>
            <a:endParaRPr sz="1800" b="0">
              <a:solidFill>
                <a:srgbClr val="0000FF"/>
              </a:solidFill>
            </a:endParaRPr>
          </a:p>
          <a:p>
            <a:pPr marL="742950" lvl="1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Malgun Gothic"/>
              <a:buChar char="➢"/>
            </a:pPr>
            <a:r>
              <a:rPr lang="en-US" sz="1800"/>
              <a:t>2000s:             Very large data sets (Web, SNS, mobile)</a:t>
            </a:r>
            <a:endParaRPr sz="2400" b="1"/>
          </a:p>
          <a:p>
            <a:pPr marL="74295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800" b="0"/>
              <a:t>                Machine learning applications</a:t>
            </a:r>
            <a:endParaRPr sz="1800" b="0"/>
          </a:p>
          <a:p>
            <a:pPr marL="742950" lvl="1" indent="-2730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➢"/>
            </a:pPr>
            <a:r>
              <a:rPr lang="en-US" sz="1800">
                <a:solidFill>
                  <a:srgbClr val="C00000"/>
                </a:solidFill>
              </a:rPr>
              <a:t>2012-present:  Deep learning becomes industry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Lecture 1. Introduction</a:t>
            </a:r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107504" y="843558"/>
            <a:ext cx="6552728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What is the Artificial Intelligence (AI)?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Thinking Humanly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Thinking Rationally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Acting Humanly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Acting Rationally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Foundations of AI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Philosophy, Mathematics, Psychology, Economics, Linguistics, Neuroscience, Control theory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History of Artificial Intelligence (AI)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AI’s Winter &amp; Deep Learning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State </a:t>
            </a:r>
            <a:r>
              <a:rPr lang="en-US"/>
              <a:t>of the Art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/>
              <a:t>What can AI do today? What are the applications of AI?</a:t>
            </a:r>
            <a:endParaRPr/>
          </a:p>
        </p:txBody>
      </p:sp>
      <p:sp>
        <p:nvSpPr>
          <p:cNvPr id="89" name="Google Shape;89;p7"/>
          <p:cNvSpPr txBox="1"/>
          <p:nvPr/>
        </p:nvSpPr>
        <p:spPr>
          <a:xfrm>
            <a:off x="6479704" y="4166959"/>
            <a:ext cx="24127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Alan Mathison Turing (1912-1954)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7"/>
          <p:cNvSpPr txBox="1"/>
          <p:nvPr/>
        </p:nvSpPr>
        <p:spPr>
          <a:xfrm>
            <a:off x="5724128" y="3435846"/>
            <a:ext cx="324036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1400" b="0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computer would deserve to be called </a:t>
            </a:r>
            <a:br>
              <a:rPr lang="en-US" sz="1400" b="0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 b="0" i="1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if it could deceive a human into believing that it was human.”</a:t>
            </a:r>
            <a:endParaRPr sz="1400" i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7"/>
          <p:cNvPicPr preferRelativeResize="0"/>
          <p:nvPr/>
        </p:nvPicPr>
        <p:blipFill rotWithShape="1">
          <a:blip r:embed="rId3">
            <a:alphaModFix/>
          </a:blip>
          <a:srcRect l="36828"/>
          <a:stretch/>
        </p:blipFill>
        <p:spPr>
          <a:xfrm>
            <a:off x="5508104" y="966587"/>
            <a:ext cx="3312368" cy="17097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"/>
          <p:cNvSpPr txBox="1"/>
          <p:nvPr/>
        </p:nvSpPr>
        <p:spPr>
          <a:xfrm>
            <a:off x="7890644" y="689297"/>
            <a:ext cx="102002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출처: Figure #7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흐름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1879</Words>
  <Application>Microsoft Macintosh PowerPoint</Application>
  <PresentationFormat>화면 슬라이드 쇼(16:9)</PresentationFormat>
  <Paragraphs>325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Noto Sans Symbols</vt:lpstr>
      <vt:lpstr>맑은 고딕</vt:lpstr>
      <vt:lpstr>Arial</vt:lpstr>
      <vt:lpstr>Times</vt:lpstr>
      <vt:lpstr>Times New Roman</vt:lpstr>
      <vt:lpstr>Office 테마</vt:lpstr>
      <vt:lpstr>PowerPoint 프레젠테이션</vt:lpstr>
      <vt:lpstr>Course Overview (1/3)</vt:lpstr>
      <vt:lpstr>Course Overview (2/3)</vt:lpstr>
      <vt:lpstr>Course Overview (3/3)</vt:lpstr>
      <vt:lpstr>PowerPoint 프레젠테이션</vt:lpstr>
      <vt:lpstr>Lecture 1. Introduction</vt:lpstr>
      <vt:lpstr>What Is AI?</vt:lpstr>
      <vt:lpstr>Lecture 1. Introduction</vt:lpstr>
      <vt:lpstr>Lecture 1. Introduction</vt:lpstr>
      <vt:lpstr>Outline (Lecture 1)</vt:lpstr>
      <vt:lpstr>PowerPoint 프레젠테이션</vt:lpstr>
      <vt:lpstr>1.1 What Is AI? (1/6)</vt:lpstr>
      <vt:lpstr>1.1 What Is AI? (2/6)</vt:lpstr>
      <vt:lpstr>1.1 What Is AI? (3/6)</vt:lpstr>
      <vt:lpstr>1.1 What Is AI? (4/6)</vt:lpstr>
      <vt:lpstr>1.1 What Is AI? (5/6)</vt:lpstr>
      <vt:lpstr>1.1 What Is AI? (6/6)</vt:lpstr>
      <vt:lpstr>PowerPoint 프레젠테이션</vt:lpstr>
      <vt:lpstr>1.2 The Foundations of AI</vt:lpstr>
      <vt:lpstr>PowerPoint 프레젠테이션</vt:lpstr>
      <vt:lpstr>1.3 History of AI (1/4)</vt:lpstr>
      <vt:lpstr>1.3 History of AI (2/4)</vt:lpstr>
      <vt:lpstr>1.3 History of AI (3/4)</vt:lpstr>
      <vt:lpstr>1.3 History of AI (4/4)</vt:lpstr>
      <vt:lpstr>PowerPoint 프레젠테이션</vt:lpstr>
      <vt:lpstr>1.4 State of the Art (1/2)</vt:lpstr>
      <vt:lpstr>1.4 State of the Art (2/2)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EURI</dc:creator>
  <cp:lastModifiedBy>Microsoft Office User</cp:lastModifiedBy>
  <cp:revision>12</cp:revision>
  <dcterms:created xsi:type="dcterms:W3CDTF">2012-06-20T06:21:11Z</dcterms:created>
  <dcterms:modified xsi:type="dcterms:W3CDTF">2022-06-06T07:16:57Z</dcterms:modified>
</cp:coreProperties>
</file>